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6058"/>
  </p:normalViewPr>
  <p:slideViewPr>
    <p:cSldViewPr snapToGrid="0" snapToObjects="1">
      <p:cViewPr>
        <p:scale>
          <a:sx n="87" d="100"/>
          <a:sy n="87" d="100"/>
        </p:scale>
        <p:origin x="1536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6149C-D74A-1F46-9A54-F59D2F77845A}" type="datetimeFigureOut">
              <a:rPr lang="en-US" smtClean="0"/>
              <a:t>7/1/16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EE6E0-F890-8940-BFD6-E3F52B33D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260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6149C-D74A-1F46-9A54-F59D2F77845A}" type="datetimeFigureOut">
              <a:rPr lang="en-US" smtClean="0"/>
              <a:t>7/1/16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EE6E0-F890-8940-BFD6-E3F52B33D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525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6149C-D74A-1F46-9A54-F59D2F77845A}" type="datetimeFigureOut">
              <a:rPr lang="en-US" smtClean="0"/>
              <a:t>7/1/16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EE6E0-F890-8940-BFD6-E3F52B33D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409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6149C-D74A-1F46-9A54-F59D2F77845A}" type="datetimeFigureOut">
              <a:rPr lang="en-US" smtClean="0"/>
              <a:t>7/1/16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EE6E0-F890-8940-BFD6-E3F52B33D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85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6149C-D74A-1F46-9A54-F59D2F77845A}" type="datetimeFigureOut">
              <a:rPr lang="en-US" smtClean="0"/>
              <a:t>7/1/16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EE6E0-F890-8940-BFD6-E3F52B33D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037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6149C-D74A-1F46-9A54-F59D2F77845A}" type="datetimeFigureOut">
              <a:rPr lang="en-US" smtClean="0"/>
              <a:t>7/1/16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EE6E0-F890-8940-BFD6-E3F52B33D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843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6149C-D74A-1F46-9A54-F59D2F77845A}" type="datetimeFigureOut">
              <a:rPr lang="en-US" smtClean="0"/>
              <a:t>7/1/16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EE6E0-F890-8940-BFD6-E3F52B33D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48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6149C-D74A-1F46-9A54-F59D2F77845A}" type="datetimeFigureOut">
              <a:rPr lang="en-US" smtClean="0"/>
              <a:t>7/1/16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EE6E0-F890-8940-BFD6-E3F52B33D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67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6149C-D74A-1F46-9A54-F59D2F77845A}" type="datetimeFigureOut">
              <a:rPr lang="en-US" smtClean="0"/>
              <a:t>7/1/16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EE6E0-F890-8940-BFD6-E3F52B33D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419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6149C-D74A-1F46-9A54-F59D2F77845A}" type="datetimeFigureOut">
              <a:rPr lang="en-US" smtClean="0"/>
              <a:t>7/1/16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EE6E0-F890-8940-BFD6-E3F52B33D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88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6149C-D74A-1F46-9A54-F59D2F77845A}" type="datetimeFigureOut">
              <a:rPr lang="en-US" smtClean="0"/>
              <a:t>7/1/16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EE6E0-F890-8940-BFD6-E3F52B33D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098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6149C-D74A-1F46-9A54-F59D2F77845A}" type="datetimeFigureOut">
              <a:rPr lang="en-US" smtClean="0"/>
              <a:t>7/1/16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EE6E0-F890-8940-BFD6-E3F52B33D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8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12.tiff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226370" y="1099306"/>
            <a:ext cx="74480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dirty="0" smtClean="0"/>
              <a:t>Segundo um relatório da Google em 2014, </a:t>
            </a:r>
            <a:r>
              <a:rPr lang="pt-PT" dirty="0" smtClean="0"/>
              <a:t>~</a:t>
            </a:r>
            <a:r>
              <a:rPr lang="pt-PT" dirty="0" smtClean="0"/>
              <a:t>60</a:t>
            </a:r>
            <a:r>
              <a:rPr lang="pt-PT" dirty="0" smtClean="0"/>
              <a:t>% dos viajantes começa por procurar novos destinos para viajar com motores de </a:t>
            </a:r>
            <a:r>
              <a:rPr lang="pt-PT" dirty="0" smtClean="0"/>
              <a:t>busca (Google, por exemplo), </a:t>
            </a:r>
            <a:r>
              <a:rPr lang="pt-PT" dirty="0" smtClean="0"/>
              <a:t>antes de procurar os sites de planeamento de viagem ou de agências de viagens.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26372" y="2474597"/>
            <a:ext cx="58787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motores</a:t>
            </a:r>
            <a:r>
              <a:rPr lang="en-US" dirty="0" smtClean="0"/>
              <a:t> de </a:t>
            </a:r>
            <a:r>
              <a:rPr lang="en-US" dirty="0" err="1" smtClean="0"/>
              <a:t>busca</a:t>
            </a:r>
            <a:r>
              <a:rPr lang="en-US" dirty="0" smtClean="0"/>
              <a:t>,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viajantes</a:t>
            </a:r>
            <a:r>
              <a:rPr lang="en-US" dirty="0" smtClean="0"/>
              <a:t> </a:t>
            </a:r>
            <a:r>
              <a:rPr lang="en-US" dirty="0" err="1" smtClean="0"/>
              <a:t>pretedem</a:t>
            </a:r>
            <a:r>
              <a:rPr lang="en-US" dirty="0" smtClean="0"/>
              <a:t> </a:t>
            </a:r>
            <a:r>
              <a:rPr lang="en-US" dirty="0" err="1" smtClean="0"/>
              <a:t>fazer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pesquisa</a:t>
            </a:r>
            <a:r>
              <a:rPr lang="en-US" dirty="0" smtClean="0"/>
              <a:t> </a:t>
            </a:r>
            <a:r>
              <a:rPr lang="en-US" dirty="0" err="1" smtClean="0"/>
              <a:t>aberta</a:t>
            </a:r>
            <a:r>
              <a:rPr lang="en-US" dirty="0" smtClean="0"/>
              <a:t> e livre, </a:t>
            </a:r>
            <a:r>
              <a:rPr lang="en-US" dirty="0" err="1" smtClean="0"/>
              <a:t>onde</a:t>
            </a:r>
            <a:r>
              <a:rPr lang="en-US" dirty="0" smtClean="0"/>
              <a:t> </a:t>
            </a:r>
            <a:r>
              <a:rPr lang="en-US" dirty="0" err="1" smtClean="0"/>
              <a:t>acabam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encontrar</a:t>
            </a:r>
            <a:r>
              <a:rPr lang="en-US" dirty="0" smtClean="0"/>
              <a:t> blogs e </a:t>
            </a:r>
            <a:r>
              <a:rPr lang="en-US" dirty="0" err="1" smtClean="0"/>
              <a:t>artigos</a:t>
            </a:r>
            <a:r>
              <a:rPr lang="en-US" dirty="0" smtClean="0"/>
              <a:t> online </a:t>
            </a:r>
            <a:r>
              <a:rPr lang="en-US" dirty="0" err="1" smtClean="0"/>
              <a:t>dedicados</a:t>
            </a:r>
            <a:r>
              <a:rPr lang="en-US" dirty="0" smtClean="0"/>
              <a:t> </a:t>
            </a:r>
            <a:r>
              <a:rPr lang="en-US" dirty="0" err="1" smtClean="0"/>
              <a:t>aos</a:t>
            </a:r>
            <a:r>
              <a:rPr lang="en-US" dirty="0" smtClean="0"/>
              <a:t> </a:t>
            </a:r>
            <a:r>
              <a:rPr lang="en-US" dirty="0" err="1" smtClean="0"/>
              <a:t>destinos</a:t>
            </a:r>
            <a:r>
              <a:rPr lang="en-US" dirty="0" smtClean="0"/>
              <a:t>, com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descriç</a:t>
            </a:r>
            <a:r>
              <a:rPr lang="pt-PT" dirty="0" err="1" smtClean="0"/>
              <a:t>ão</a:t>
            </a:r>
            <a:r>
              <a:rPr lang="pt-PT" dirty="0" smtClean="0"/>
              <a:t> do local e de experiências </a:t>
            </a:r>
            <a:r>
              <a:rPr lang="pt-PT" dirty="0" smtClean="0"/>
              <a:t>muito pessoal, cativante, </a:t>
            </a:r>
            <a:r>
              <a:rPr lang="pt-PT" dirty="0" smtClean="0"/>
              <a:t>genuína </a:t>
            </a:r>
            <a:r>
              <a:rPr lang="pt-PT" dirty="0" smtClean="0"/>
              <a:t>e original</a:t>
            </a:r>
            <a:r>
              <a:rPr lang="pt-PT" dirty="0" smtClean="0"/>
              <a:t>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26370" y="4126888"/>
            <a:ext cx="61629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Contudo</a:t>
            </a:r>
            <a:r>
              <a:rPr lang="en-US" dirty="0" smtClean="0"/>
              <a:t>,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pesquisa</a:t>
            </a:r>
            <a:r>
              <a:rPr lang="en-US" dirty="0" smtClean="0"/>
              <a:t> </a:t>
            </a:r>
            <a:r>
              <a:rPr lang="en-US" dirty="0" err="1" smtClean="0"/>
              <a:t>sem</a:t>
            </a:r>
            <a:r>
              <a:rPr lang="en-US" dirty="0" smtClean="0"/>
              <a:t> </a:t>
            </a:r>
            <a:r>
              <a:rPr lang="en-US" dirty="0" err="1" smtClean="0"/>
              <a:t>filtro</a:t>
            </a:r>
            <a:r>
              <a:rPr lang="en-US" dirty="0" smtClean="0"/>
              <a:t> </a:t>
            </a:r>
            <a:r>
              <a:rPr lang="pt-PT" dirty="0" smtClean="0"/>
              <a:t>rapidamente se torna </a:t>
            </a:r>
            <a:r>
              <a:rPr lang="pt-PT" dirty="0" smtClean="0"/>
              <a:t>entediante e exaustiva devido </a:t>
            </a:r>
            <a:r>
              <a:rPr lang="pt-PT" dirty="0" smtClean="0"/>
              <a:t>à constante presença de publicidade que compete pelos primeiros resultados de </a:t>
            </a:r>
            <a:r>
              <a:rPr lang="pt-PT" dirty="0" smtClean="0"/>
              <a:t>pesquisa e </a:t>
            </a:r>
            <a:r>
              <a:rPr lang="pt-PT" dirty="0" smtClean="0"/>
              <a:t>abafando os resultados mais pessoais, livres de compromissos de marketing, que o viajante procura. Por outro lado, a pesquisa não tem em conta os interesses do viajante</a:t>
            </a:r>
            <a:r>
              <a:rPr lang="pt-PT" dirty="0"/>
              <a:t> </a:t>
            </a:r>
            <a:r>
              <a:rPr lang="pt-PT" dirty="0" smtClean="0"/>
              <a:t>e é altamente desorganizada e inorgânica.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6974" y="580912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MOTIVAÇ</a:t>
            </a:r>
            <a:r>
              <a:rPr lang="pt-PT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ÃO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1733"/>
          <a:stretch/>
        </p:blipFill>
        <p:spPr>
          <a:xfrm>
            <a:off x="7476710" y="2734942"/>
            <a:ext cx="4418728" cy="41107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74" y="190116"/>
            <a:ext cx="2405939" cy="21095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527959" y="2203218"/>
            <a:ext cx="7857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Google®, 2014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09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5916" y="3349700"/>
            <a:ext cx="669521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O utilizador tamb</a:t>
            </a:r>
            <a:r>
              <a:rPr lang="pt-PT" dirty="0" smtClean="0"/>
              <a:t>ém pode usar a plataforma para explorar áreas selecionadas no mapa antes da viagem e guardar artigos no telemóvel para aceder durante a viagem quando tem acesso limitado à internet no telemóvel.</a:t>
            </a:r>
            <a:endParaRPr lang="pt-PT" dirty="0" smtClean="0"/>
          </a:p>
          <a:p>
            <a:endParaRPr lang="pt-PT" dirty="0"/>
          </a:p>
          <a:p>
            <a:r>
              <a:rPr lang="pt-PT" dirty="0" smtClean="0"/>
              <a:t>Os</a:t>
            </a:r>
            <a:r>
              <a:rPr lang="pt-PT" dirty="0" smtClean="0"/>
              <a:t> </a:t>
            </a:r>
            <a:r>
              <a:rPr lang="pt-PT" dirty="0" err="1" smtClean="0"/>
              <a:t>bloggers</a:t>
            </a:r>
            <a:r>
              <a:rPr lang="pt-PT" dirty="0" smtClean="0"/>
              <a:t> e editores usam a plataforma </a:t>
            </a:r>
            <a:r>
              <a:rPr lang="pt-PT" dirty="0" smtClean="0"/>
              <a:t>como um canal </a:t>
            </a:r>
            <a:r>
              <a:rPr lang="en-US" dirty="0" smtClean="0"/>
              <a:t>para </a:t>
            </a:r>
            <a:r>
              <a:rPr lang="en-US" dirty="0" err="1" smtClean="0"/>
              <a:t>aumentar</a:t>
            </a:r>
            <a:r>
              <a:rPr lang="en-US" dirty="0" smtClean="0"/>
              <a:t> a </a:t>
            </a:r>
            <a:r>
              <a:rPr lang="en-US" dirty="0" err="1" smtClean="0"/>
              <a:t>audi</a:t>
            </a:r>
            <a:r>
              <a:rPr lang="pt-PT" dirty="0" err="1" smtClean="0"/>
              <a:t>ência</a:t>
            </a:r>
            <a:r>
              <a:rPr lang="pt-PT" dirty="0" smtClean="0"/>
              <a:t> </a:t>
            </a:r>
            <a:r>
              <a:rPr lang="pt-PT" dirty="0" smtClean="0"/>
              <a:t>dos seus artigos ao </a:t>
            </a:r>
            <a:r>
              <a:rPr lang="pt-PT" dirty="0" smtClean="0"/>
              <a:t>chegar ao leitor quando este está no local </a:t>
            </a:r>
            <a:r>
              <a:rPr lang="pt-PT" dirty="0" smtClean="0"/>
              <a:t>a </a:t>
            </a:r>
            <a:r>
              <a:rPr lang="pt-PT" dirty="0" smtClean="0"/>
              <a:t>que se refere </a:t>
            </a:r>
            <a:r>
              <a:rPr lang="pt-PT" dirty="0" smtClean="0"/>
              <a:t>ou </a:t>
            </a:r>
            <a:r>
              <a:rPr lang="pt-PT" dirty="0" smtClean="0"/>
              <a:t>quando este explora o local </a:t>
            </a:r>
            <a:r>
              <a:rPr lang="pt-PT" dirty="0" smtClean="0"/>
              <a:t>antes da viagem. Assim, </a:t>
            </a:r>
            <a:r>
              <a:rPr lang="pt-PT" dirty="0" smtClean="0"/>
              <a:t>permite direcionar </a:t>
            </a:r>
            <a:r>
              <a:rPr lang="pt-PT" dirty="0" smtClean="0"/>
              <a:t>e posicionar os artigos,</a:t>
            </a:r>
            <a:r>
              <a:rPr lang="pt-PT" dirty="0" smtClean="0"/>
              <a:t> chegando aos leitores que estão já comprometidos com o conteúdo do artigo.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935915" y="1180475"/>
            <a:ext cx="97403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Um </a:t>
            </a:r>
            <a:r>
              <a:rPr lang="en-US" dirty="0" err="1" smtClean="0"/>
              <a:t>artigo</a:t>
            </a:r>
            <a:r>
              <a:rPr lang="en-US" dirty="0" smtClean="0"/>
              <a:t> de </a:t>
            </a:r>
            <a:r>
              <a:rPr lang="en-US" dirty="0" err="1" smtClean="0"/>
              <a:t>revista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blogue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descreva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tenha</a:t>
            </a:r>
            <a:r>
              <a:rPr lang="en-US" dirty="0" smtClean="0"/>
              <a:t> </a:t>
            </a:r>
            <a:r>
              <a:rPr lang="en-US" dirty="0" err="1" smtClean="0"/>
              <a:t>alguma</a:t>
            </a:r>
            <a:r>
              <a:rPr lang="en-US" dirty="0"/>
              <a:t> </a:t>
            </a:r>
            <a:r>
              <a:rPr lang="en-US" dirty="0" smtClean="0"/>
              <a:t>refer</a:t>
            </a:r>
            <a:r>
              <a:rPr lang="pt-PT" dirty="0" err="1" smtClean="0"/>
              <a:t>ência</a:t>
            </a:r>
            <a:r>
              <a:rPr lang="pt-PT" dirty="0" smtClean="0"/>
              <a:t> </a:t>
            </a:r>
            <a:r>
              <a:rPr lang="en-US" dirty="0" smtClean="0"/>
              <a:t>a um </a:t>
            </a:r>
            <a:r>
              <a:rPr lang="en-US" dirty="0" smtClean="0"/>
              <a:t>local </a:t>
            </a:r>
            <a:r>
              <a:rPr lang="en-US" dirty="0" err="1" smtClean="0"/>
              <a:t>pode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georreferenciado</a:t>
            </a:r>
            <a:r>
              <a:rPr lang="en-US" dirty="0" smtClean="0"/>
              <a:t> com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coordenada</a:t>
            </a:r>
            <a:r>
              <a:rPr lang="en-US" dirty="0" smtClean="0"/>
              <a:t> </a:t>
            </a:r>
            <a:r>
              <a:rPr lang="en-US" dirty="0" err="1" smtClean="0"/>
              <a:t>num</a:t>
            </a:r>
            <a:r>
              <a:rPr lang="en-US" dirty="0" smtClean="0"/>
              <a:t> </a:t>
            </a:r>
            <a:r>
              <a:rPr lang="en-US" dirty="0" err="1" smtClean="0"/>
              <a:t>mapa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6974" y="580912"/>
            <a:ext cx="1089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SOLUÇ</a:t>
            </a:r>
            <a:r>
              <a:rPr lang="pt-PT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ÃO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999" y="3565967"/>
            <a:ext cx="4020865" cy="206111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35914" y="2126588"/>
            <a:ext cx="97403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dirty="0"/>
              <a:t>Este </a:t>
            </a:r>
            <a:r>
              <a:rPr lang="pt-PT" dirty="0" err="1"/>
              <a:t>projecto</a:t>
            </a:r>
            <a:r>
              <a:rPr lang="pt-PT" dirty="0"/>
              <a:t> propõe a criação de uma plataforma para dispositivos móveis que agrega vários artigos georreferenciados, de diferentes </a:t>
            </a:r>
            <a:r>
              <a:rPr lang="pt-PT" dirty="0" err="1"/>
              <a:t>bloggers</a:t>
            </a:r>
            <a:r>
              <a:rPr lang="pt-PT" dirty="0"/>
              <a:t> e editores, e seleciona os artigos para o utilizador de acordo com a sua localização e popularidade.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257" y="3910032"/>
            <a:ext cx="123758" cy="1899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7344" y="3815055"/>
            <a:ext cx="123758" cy="189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4431" y="3872478"/>
            <a:ext cx="123758" cy="1899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0972" y="4422756"/>
            <a:ext cx="123758" cy="1899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0079" y="4462209"/>
            <a:ext cx="123758" cy="1899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7457" y="4327779"/>
            <a:ext cx="123758" cy="1899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9545" y="3872478"/>
            <a:ext cx="123758" cy="1899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6601" y="3856179"/>
            <a:ext cx="123758" cy="1899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5188" y="3781224"/>
            <a:ext cx="123758" cy="18995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2177" y="3777501"/>
            <a:ext cx="123758" cy="1899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174" y="4557186"/>
            <a:ext cx="123758" cy="18995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480" y="4641805"/>
            <a:ext cx="123758" cy="18995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3309" y="4948316"/>
            <a:ext cx="123758" cy="18995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1213" y="4853339"/>
            <a:ext cx="123758" cy="18995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790" y="3906707"/>
            <a:ext cx="123758" cy="18995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2208" y="4226262"/>
            <a:ext cx="123758" cy="18995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888" y="4241368"/>
            <a:ext cx="123758" cy="18995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8130" y="4141110"/>
            <a:ext cx="123758" cy="18995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4358" y="4141110"/>
            <a:ext cx="123758" cy="18995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4431" y="4694102"/>
            <a:ext cx="123758" cy="18995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4175" y="4272255"/>
            <a:ext cx="123758" cy="18995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3331" y="4336345"/>
            <a:ext cx="123758" cy="18995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20" y="4245077"/>
            <a:ext cx="123758" cy="18995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900" y="3621776"/>
            <a:ext cx="123758" cy="18995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8411" y="3872478"/>
            <a:ext cx="123758" cy="18995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9589" y="4036308"/>
            <a:ext cx="123758" cy="18995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800" y="4055123"/>
            <a:ext cx="123758" cy="18995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135561" y="5705761"/>
            <a:ext cx="3395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 err="1" smtClean="0">
                <a:solidFill>
                  <a:schemeClr val="bg1">
                    <a:lumMod val="65000"/>
                  </a:schemeClr>
                </a:solidFill>
              </a:rPr>
              <a:t>Hist</a:t>
            </a:r>
            <a:r>
              <a:rPr lang="pt-PT" sz="1000" i="1" dirty="0" err="1" smtClean="0">
                <a:solidFill>
                  <a:schemeClr val="bg1">
                    <a:lumMod val="65000"/>
                  </a:schemeClr>
                </a:solidFill>
              </a:rPr>
              <a:t>órias</a:t>
            </a:r>
            <a:r>
              <a:rPr lang="pt-PT" sz="1000" i="1" dirty="0" smtClean="0">
                <a:solidFill>
                  <a:schemeClr val="bg1">
                    <a:lumMod val="65000"/>
                  </a:schemeClr>
                </a:solidFill>
              </a:rPr>
              <a:t> e artigos de blogs e revistas online georreferenciadas num mapa.</a:t>
            </a:r>
            <a:endParaRPr lang="en-US" sz="1000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39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59530" y="530715"/>
            <a:ext cx="197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COMO FUNCIONA?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23764"/>
          <a:stretch/>
        </p:blipFill>
        <p:spPr>
          <a:xfrm>
            <a:off x="4226903" y="268941"/>
            <a:ext cx="6866174" cy="5228217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905488" y="548638"/>
            <a:ext cx="3528509" cy="33348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59530" y="1064176"/>
            <a:ext cx="30766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 blogger </a:t>
            </a:r>
            <a:r>
              <a:rPr lang="en-US" dirty="0" err="1" smtClean="0"/>
              <a:t>ou</a:t>
            </a:r>
            <a:r>
              <a:rPr lang="en-US" dirty="0" smtClean="0"/>
              <a:t> editor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queira</a:t>
            </a:r>
            <a:r>
              <a:rPr lang="en-US" dirty="0" smtClean="0"/>
              <a:t> </a:t>
            </a:r>
            <a:r>
              <a:rPr lang="en-US" dirty="0" err="1" smtClean="0"/>
              <a:t>georreferenciar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seus</a:t>
            </a:r>
            <a:r>
              <a:rPr lang="en-US" dirty="0" smtClean="0"/>
              <a:t> </a:t>
            </a:r>
            <a:r>
              <a:rPr lang="en-US" dirty="0" err="1" smtClean="0"/>
              <a:t>artigos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plataforma</a:t>
            </a:r>
            <a:r>
              <a:rPr lang="en-US" dirty="0" smtClean="0"/>
              <a:t>*, </a:t>
            </a:r>
            <a:r>
              <a:rPr lang="en-US" dirty="0" err="1" smtClean="0"/>
              <a:t>pode</a:t>
            </a:r>
            <a:r>
              <a:rPr lang="en-US" dirty="0" smtClean="0"/>
              <a:t> </a:t>
            </a:r>
            <a:r>
              <a:rPr lang="en-US" dirty="0" err="1" smtClean="0"/>
              <a:t>usar</a:t>
            </a:r>
            <a:r>
              <a:rPr lang="en-US" dirty="0" smtClean="0"/>
              <a:t> o </a:t>
            </a:r>
            <a:r>
              <a:rPr lang="en-US" dirty="0" err="1" smtClean="0"/>
              <a:t>endereço</a:t>
            </a:r>
            <a:r>
              <a:rPr lang="en-US" dirty="0" smtClean="0"/>
              <a:t> web do </a:t>
            </a:r>
            <a:r>
              <a:rPr lang="en-US" dirty="0" err="1" smtClean="0"/>
              <a:t>artigo</a:t>
            </a:r>
            <a:r>
              <a:rPr lang="en-US" dirty="0" smtClean="0"/>
              <a:t> para converter o </a:t>
            </a:r>
            <a:r>
              <a:rPr lang="en-US" dirty="0" err="1" smtClean="0"/>
              <a:t>artigo</a:t>
            </a:r>
            <a:r>
              <a:rPr lang="en-US" dirty="0" smtClean="0"/>
              <a:t> e </a:t>
            </a:r>
            <a:r>
              <a:rPr lang="en-US" dirty="0" err="1" smtClean="0"/>
              <a:t>prepar</a:t>
            </a:r>
            <a:r>
              <a:rPr lang="pt-PT" dirty="0" err="1" smtClean="0"/>
              <a:t>á-lo</a:t>
            </a:r>
            <a:r>
              <a:rPr lang="pt-PT" dirty="0" smtClean="0"/>
              <a:t> para ser georreferenciado.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645529" y="2818502"/>
            <a:ext cx="6866174" cy="4028740"/>
            <a:chOff x="2645529" y="2818502"/>
            <a:chExt cx="6866174" cy="4028740"/>
          </a:xfrm>
        </p:grpSpPr>
        <p:sp>
          <p:nvSpPr>
            <p:cNvPr id="11" name="Rectangle 10"/>
            <p:cNvSpPr/>
            <p:nvPr/>
          </p:nvSpPr>
          <p:spPr>
            <a:xfrm>
              <a:off x="2645529" y="4034117"/>
              <a:ext cx="6853473" cy="2813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ysClr val="windowText" lastClr="000000"/>
                  </a:solidFill>
                </a:ln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b="82118"/>
            <a:stretch/>
          </p:blipFill>
          <p:spPr>
            <a:xfrm>
              <a:off x="2645529" y="2818502"/>
              <a:ext cx="6866174" cy="1226372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3985399" y="5440679"/>
            <a:ext cx="4207094" cy="26161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http://</a:t>
            </a:r>
            <a:r>
              <a:rPr lang="en-US" sz="1100" dirty="0" err="1" smtClean="0"/>
              <a:t>jolandblog.com</a:t>
            </a:r>
            <a:r>
              <a:rPr lang="en-US" sz="1100" dirty="0" smtClean="0"/>
              <a:t>/amed-bali-indonesia-dicas-de-viagem-2/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5394098" y="5088758"/>
            <a:ext cx="1418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mtClean="0"/>
              <a:t>Past link to convert:</a:t>
            </a:r>
            <a:endParaRPr lang="en-US" sz="1200"/>
          </a:p>
        </p:txBody>
      </p:sp>
      <p:sp>
        <p:nvSpPr>
          <p:cNvPr id="15" name="Rounded Rectangle 14"/>
          <p:cNvSpPr/>
          <p:nvPr/>
        </p:nvSpPr>
        <p:spPr>
          <a:xfrm>
            <a:off x="3788486" y="5404740"/>
            <a:ext cx="4645511" cy="33348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3" idx="2"/>
          </p:cNvCxnSpPr>
          <p:nvPr/>
        </p:nvCxnSpPr>
        <p:spPr>
          <a:xfrm>
            <a:off x="6669743" y="882125"/>
            <a:ext cx="236666" cy="45226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884268" y="4378361"/>
            <a:ext cx="1436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rgbClr val="FF0000"/>
                </a:solidFill>
              </a:rPr>
              <a:t>Copiar</a:t>
            </a:r>
            <a:r>
              <a:rPr lang="en-US" sz="1200" dirty="0" smtClean="0">
                <a:solidFill>
                  <a:srgbClr val="FF0000"/>
                </a:solidFill>
              </a:rPr>
              <a:t> e </a:t>
            </a:r>
            <a:r>
              <a:rPr lang="en-US" sz="1200" dirty="0" err="1" smtClean="0">
                <a:solidFill>
                  <a:srgbClr val="FF0000"/>
                </a:solidFill>
              </a:rPr>
              <a:t>Colar</a:t>
            </a:r>
            <a:r>
              <a:rPr lang="en-US" sz="1200" dirty="0" smtClean="0">
                <a:solidFill>
                  <a:srgbClr val="FF0000"/>
                </a:solidFill>
              </a:rPr>
              <a:t> o link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7276" y="5996733"/>
            <a:ext cx="23230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* A </a:t>
            </a:r>
            <a:r>
              <a:rPr lang="en-US" sz="1100" dirty="0" err="1" smtClean="0"/>
              <a:t>publicaç</a:t>
            </a:r>
            <a:r>
              <a:rPr lang="pt-PT" sz="1100" dirty="0" err="1" smtClean="0"/>
              <a:t>ão</a:t>
            </a:r>
            <a:r>
              <a:rPr lang="pt-PT" sz="1100" dirty="0" smtClean="0"/>
              <a:t> de artigos na plataforma exige a posse de todos os direitos de publicação do artigo.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9426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29553" y="1204856"/>
            <a:ext cx="2355925" cy="5653144"/>
          </a:xfrm>
          <a:prstGeom prst="rect">
            <a:avLst/>
          </a:prstGeom>
          <a:solidFill>
            <a:srgbClr val="F8F6EA">
              <a:alpha val="45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1476335" y="1712243"/>
            <a:ext cx="1750085" cy="1466850"/>
          </a:xfrm>
          <a:prstGeom prst="rect">
            <a:avLst/>
          </a:prstGeom>
          <a:solidFill>
            <a:srgbClr val="92D05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06071" y="4255623"/>
            <a:ext cx="540624" cy="8405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20471" y="5636954"/>
            <a:ext cx="779929" cy="672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1506071" y="1855694"/>
            <a:ext cx="1694329" cy="1243309"/>
            <a:chOff x="1506071" y="1855694"/>
            <a:chExt cx="1694329" cy="1243309"/>
          </a:xfrm>
          <a:solidFill>
            <a:srgbClr val="92D050"/>
          </a:solidFill>
        </p:grpSpPr>
        <p:sp>
          <p:nvSpPr>
            <p:cNvPr id="5" name="Rectangle 4"/>
            <p:cNvSpPr/>
            <p:nvPr/>
          </p:nvSpPr>
          <p:spPr>
            <a:xfrm>
              <a:off x="1506071" y="2426650"/>
              <a:ext cx="1694329" cy="672353"/>
            </a:xfrm>
            <a:prstGeom prst="rect">
              <a:avLst/>
            </a:prstGeom>
            <a:grp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1506071" y="1855694"/>
              <a:ext cx="1694329" cy="0"/>
            </a:xfrm>
            <a:prstGeom prst="line">
              <a:avLst/>
            </a:prstGeom>
            <a:grpFill/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506071" y="2008094"/>
              <a:ext cx="1694329" cy="0"/>
            </a:xfrm>
            <a:prstGeom prst="line">
              <a:avLst/>
            </a:prstGeom>
            <a:grpFill/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506071" y="2160494"/>
              <a:ext cx="1694329" cy="0"/>
            </a:xfrm>
            <a:prstGeom prst="line">
              <a:avLst/>
            </a:prstGeom>
            <a:grpFill/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506071" y="2312894"/>
              <a:ext cx="1474979" cy="0"/>
            </a:xfrm>
            <a:prstGeom prst="line">
              <a:avLst/>
            </a:prstGeom>
            <a:grpFill/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/>
          <p:cNvCxnSpPr/>
          <p:nvPr/>
        </p:nvCxnSpPr>
        <p:spPr>
          <a:xfrm>
            <a:off x="1506071" y="3968189"/>
            <a:ext cx="16943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506071" y="4120590"/>
            <a:ext cx="16943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2183907" y="4255623"/>
            <a:ext cx="1016493" cy="457200"/>
            <a:chOff x="1506071" y="4255623"/>
            <a:chExt cx="1694329" cy="457200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1506071" y="4255623"/>
              <a:ext cx="169432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506071" y="4408023"/>
              <a:ext cx="169432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506071" y="4560423"/>
              <a:ext cx="169432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506071" y="4712823"/>
              <a:ext cx="147497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Connector 27"/>
          <p:cNvCxnSpPr/>
          <p:nvPr/>
        </p:nvCxnSpPr>
        <p:spPr>
          <a:xfrm>
            <a:off x="1506071" y="5664388"/>
            <a:ext cx="8014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506071" y="5816788"/>
            <a:ext cx="8014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506071" y="5969188"/>
            <a:ext cx="8014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506071" y="6121588"/>
            <a:ext cx="8014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506071" y="6273988"/>
            <a:ext cx="8014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506071" y="6426388"/>
            <a:ext cx="16943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506071" y="6578788"/>
            <a:ext cx="16943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506071" y="6731188"/>
            <a:ext cx="8014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793947" y="590834"/>
            <a:ext cx="51681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O artigo é convertido automaticamente para o formato da plataforma e o autor do artigo terá de selecionar as secções do artigo que pretende georreferenciar, associando cada secção a uma coordenada no mapa.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2"/>
          <a:srcRect b="82118"/>
          <a:stretch/>
        </p:blipFill>
        <p:spPr>
          <a:xfrm>
            <a:off x="1129553" y="952703"/>
            <a:ext cx="2355925" cy="420793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5023774" y="2312894"/>
            <a:ext cx="5708395" cy="4545359"/>
          </a:xfrm>
          <a:prstGeom prst="rect">
            <a:avLst/>
          </a:prstGeom>
          <a:solidFill>
            <a:srgbClr val="F8F6EA">
              <a:alpha val="45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6025935" y="3385572"/>
            <a:ext cx="3936212" cy="2888416"/>
            <a:chOff x="1506071" y="1855694"/>
            <a:chExt cx="1694329" cy="1243309"/>
          </a:xfrm>
          <a:solidFill>
            <a:srgbClr val="92D050"/>
          </a:solidFill>
        </p:grpSpPr>
        <p:sp>
          <p:nvSpPr>
            <p:cNvPr id="47" name="Rectangle 46"/>
            <p:cNvSpPr/>
            <p:nvPr/>
          </p:nvSpPr>
          <p:spPr>
            <a:xfrm>
              <a:off x="1506071" y="2426650"/>
              <a:ext cx="1694329" cy="672353"/>
            </a:xfrm>
            <a:prstGeom prst="rect">
              <a:avLst/>
            </a:prstGeom>
            <a:grp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1506071" y="1855694"/>
              <a:ext cx="1694329" cy="0"/>
            </a:xfrm>
            <a:prstGeom prst="line">
              <a:avLst/>
            </a:prstGeom>
            <a:grpFill/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1506071" y="2008094"/>
              <a:ext cx="1694329" cy="0"/>
            </a:xfrm>
            <a:prstGeom prst="line">
              <a:avLst/>
            </a:prstGeom>
            <a:grpFill/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1506071" y="2160494"/>
              <a:ext cx="1694329" cy="0"/>
            </a:xfrm>
            <a:prstGeom prst="line">
              <a:avLst/>
            </a:prstGeom>
            <a:grpFill/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506071" y="2312894"/>
              <a:ext cx="1474979" cy="0"/>
            </a:xfrm>
            <a:prstGeom prst="line">
              <a:avLst/>
            </a:prstGeom>
            <a:grpFill/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ounded Rectangle 51"/>
          <p:cNvSpPr/>
          <p:nvPr/>
        </p:nvSpPr>
        <p:spPr>
          <a:xfrm>
            <a:off x="5724319" y="2858196"/>
            <a:ext cx="1828107" cy="218213"/>
          </a:xfrm>
          <a:prstGeom prst="roundRect">
            <a:avLst>
              <a:gd name="adj" fmla="val 50000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/>
          <p:cNvGrpSpPr/>
          <p:nvPr/>
        </p:nvGrpSpPr>
        <p:grpSpPr>
          <a:xfrm>
            <a:off x="5710518" y="3076410"/>
            <a:ext cx="2275854" cy="2179126"/>
            <a:chOff x="5710518" y="3076410"/>
            <a:chExt cx="2275854" cy="2179126"/>
          </a:xfrm>
        </p:grpSpPr>
        <p:sp>
          <p:nvSpPr>
            <p:cNvPr id="53" name="Rounded Rectangle 52"/>
            <p:cNvSpPr/>
            <p:nvPr/>
          </p:nvSpPr>
          <p:spPr>
            <a:xfrm>
              <a:off x="5710518" y="3255709"/>
              <a:ext cx="2275854" cy="1999827"/>
            </a:xfrm>
            <a:prstGeom prst="roundRect">
              <a:avLst>
                <a:gd name="adj" fmla="val 7792"/>
              </a:avLst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riangle 53"/>
            <p:cNvSpPr/>
            <p:nvPr/>
          </p:nvSpPr>
          <p:spPr>
            <a:xfrm>
              <a:off x="6291159" y="3076410"/>
              <a:ext cx="228600" cy="179299"/>
            </a:xfrm>
            <a:prstGeom prst="triangle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5874390" y="2856595"/>
            <a:ext cx="12907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solidFill>
                  <a:srgbClr val="92D050"/>
                </a:solidFill>
              </a:rPr>
              <a:t>Travessa</a:t>
            </a:r>
            <a:r>
              <a:rPr lang="en-US" sz="800" dirty="0" smtClean="0">
                <a:solidFill>
                  <a:srgbClr val="92D050"/>
                </a:solidFill>
              </a:rPr>
              <a:t> da </a:t>
            </a:r>
            <a:r>
              <a:rPr lang="en-US" sz="800" dirty="0" err="1" smtClean="0">
                <a:solidFill>
                  <a:srgbClr val="92D050"/>
                </a:solidFill>
              </a:rPr>
              <a:t>Severa</a:t>
            </a:r>
            <a:r>
              <a:rPr lang="en-US" sz="800" dirty="0" smtClean="0">
                <a:solidFill>
                  <a:srgbClr val="92D050"/>
                </a:solidFill>
              </a:rPr>
              <a:t>, </a:t>
            </a:r>
            <a:r>
              <a:rPr lang="en-US" sz="800" dirty="0" err="1" smtClean="0">
                <a:solidFill>
                  <a:srgbClr val="92D050"/>
                </a:solidFill>
              </a:rPr>
              <a:t>Lisboa</a:t>
            </a:r>
            <a:endParaRPr lang="en-US" sz="800" dirty="0">
              <a:solidFill>
                <a:srgbClr val="92D050"/>
              </a:solidFill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121" y="2903861"/>
            <a:ext cx="152538" cy="15253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4"/>
          <a:srcRect l="9577" t="13018" r="9262" b="10727"/>
          <a:stretch/>
        </p:blipFill>
        <p:spPr>
          <a:xfrm>
            <a:off x="5879939" y="3414532"/>
            <a:ext cx="1944548" cy="1655180"/>
          </a:xfrm>
          <a:prstGeom prst="rect">
            <a:avLst/>
          </a:prstGeom>
        </p:spPr>
      </p:pic>
      <p:sp>
        <p:nvSpPr>
          <p:cNvPr id="59" name="Oval 58"/>
          <p:cNvSpPr/>
          <p:nvPr/>
        </p:nvSpPr>
        <p:spPr>
          <a:xfrm>
            <a:off x="7257215" y="3509408"/>
            <a:ext cx="219520" cy="209345"/>
          </a:xfrm>
          <a:prstGeom prst="ellipse">
            <a:avLst/>
          </a:prstGeom>
          <a:solidFill>
            <a:srgbClr val="F8F6EA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✕</a:t>
            </a:r>
          </a:p>
        </p:txBody>
      </p:sp>
      <p:sp>
        <p:nvSpPr>
          <p:cNvPr id="60" name="Oval 59"/>
          <p:cNvSpPr/>
          <p:nvPr/>
        </p:nvSpPr>
        <p:spPr>
          <a:xfrm>
            <a:off x="7506127" y="3509409"/>
            <a:ext cx="219520" cy="209345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ungSeo" charset="-127"/>
                <a:ea typeface="GungSeo" charset="-127"/>
                <a:cs typeface="GungSeo" charset="-127"/>
              </a:rPr>
              <a:t>✓</a:t>
            </a:r>
            <a:endParaRPr lang="en-US" dirty="0">
              <a:latin typeface="GungSeo" charset="-127"/>
              <a:ea typeface="GungSeo" charset="-127"/>
              <a:cs typeface="GungSeo" charset="-127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2156644" y="3177977"/>
            <a:ext cx="301741" cy="316811"/>
            <a:chOff x="2114951" y="3208737"/>
            <a:chExt cx="301741" cy="316811"/>
          </a:xfrm>
        </p:grpSpPr>
        <p:grpSp>
          <p:nvGrpSpPr>
            <p:cNvPr id="69" name="Group 68"/>
            <p:cNvGrpSpPr/>
            <p:nvPr/>
          </p:nvGrpSpPr>
          <p:grpSpPr>
            <a:xfrm>
              <a:off x="2114951" y="3208737"/>
              <a:ext cx="301741" cy="316811"/>
              <a:chOff x="6184830" y="3134232"/>
              <a:chExt cx="446885" cy="469205"/>
            </a:xfrm>
          </p:grpSpPr>
          <p:sp>
            <p:nvSpPr>
              <p:cNvPr id="70" name="Rounded Rectangle 69"/>
              <p:cNvSpPr/>
              <p:nvPr/>
            </p:nvSpPr>
            <p:spPr>
              <a:xfrm>
                <a:off x="6184830" y="3216698"/>
                <a:ext cx="446885" cy="386739"/>
              </a:xfrm>
              <a:prstGeom prst="roundRect">
                <a:avLst>
                  <a:gd name="adj" fmla="val 18387"/>
                </a:avLst>
              </a:prstGeom>
              <a:solidFill>
                <a:schemeClr val="tx1">
                  <a:lumMod val="75000"/>
                  <a:lumOff val="25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Triangle 70"/>
              <p:cNvSpPr/>
              <p:nvPr/>
            </p:nvSpPr>
            <p:spPr>
              <a:xfrm>
                <a:off x="6346678" y="3134232"/>
                <a:ext cx="104536" cy="81991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2" name="Oval 71"/>
            <p:cNvSpPr/>
            <p:nvPr/>
          </p:nvSpPr>
          <p:spPr>
            <a:xfrm>
              <a:off x="2159695" y="3290454"/>
              <a:ext cx="208855" cy="208855"/>
            </a:xfrm>
            <a:prstGeom prst="ellipse">
              <a:avLst/>
            </a:prstGeom>
            <a:noFill/>
            <a:ln w="63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7853" y="3321885"/>
              <a:ext cx="152538" cy="152538"/>
            </a:xfrm>
            <a:prstGeom prst="rect">
              <a:avLst/>
            </a:prstGeom>
          </p:spPr>
        </p:pic>
      </p:grpSp>
      <p:sp>
        <p:nvSpPr>
          <p:cNvPr id="76" name="Oval 75"/>
          <p:cNvSpPr/>
          <p:nvPr/>
        </p:nvSpPr>
        <p:spPr>
          <a:xfrm>
            <a:off x="2041780" y="3099003"/>
            <a:ext cx="499712" cy="4997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/>
          <p:cNvCxnSpPr/>
          <p:nvPr/>
        </p:nvCxnSpPr>
        <p:spPr>
          <a:xfrm>
            <a:off x="2541492" y="3385572"/>
            <a:ext cx="2995708" cy="7350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 rot="792979">
            <a:off x="3544481" y="3503777"/>
            <a:ext cx="1212191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100" dirty="0" err="1" smtClean="0">
                <a:solidFill>
                  <a:srgbClr val="FF0000"/>
                </a:solidFill>
              </a:rPr>
              <a:t>Selecionar</a:t>
            </a:r>
            <a:r>
              <a:rPr lang="en-US" sz="1100" dirty="0" smtClean="0">
                <a:solidFill>
                  <a:srgbClr val="FF0000"/>
                </a:solidFill>
              </a:rPr>
              <a:t> e </a:t>
            </a:r>
            <a:r>
              <a:rPr lang="en-US" sz="1100" dirty="0" err="1" smtClean="0">
                <a:solidFill>
                  <a:srgbClr val="FF0000"/>
                </a:solidFill>
              </a:rPr>
              <a:t>clicar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8432513" y="2550976"/>
            <a:ext cx="2055598" cy="6001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solidFill>
                  <a:srgbClr val="FF0000"/>
                </a:solidFill>
              </a:rPr>
              <a:t>Escolher</a:t>
            </a:r>
            <a:r>
              <a:rPr lang="en-US" sz="1100" dirty="0" smtClean="0">
                <a:solidFill>
                  <a:srgbClr val="FF0000"/>
                </a:solidFill>
              </a:rPr>
              <a:t> </a:t>
            </a:r>
            <a:r>
              <a:rPr lang="en-US" sz="1100" dirty="0" err="1" smtClean="0">
                <a:solidFill>
                  <a:srgbClr val="FF0000"/>
                </a:solidFill>
              </a:rPr>
              <a:t>coordenada</a:t>
            </a:r>
            <a:r>
              <a:rPr lang="en-US" sz="1100" dirty="0" smtClean="0">
                <a:solidFill>
                  <a:srgbClr val="FF0000"/>
                </a:solidFill>
              </a:rPr>
              <a:t> para </a:t>
            </a:r>
            <a:r>
              <a:rPr lang="en-US" sz="1100" dirty="0" err="1" smtClean="0">
                <a:solidFill>
                  <a:srgbClr val="FF0000"/>
                </a:solidFill>
              </a:rPr>
              <a:t>georeferenciar</a:t>
            </a:r>
            <a:r>
              <a:rPr lang="en-US" sz="1100" dirty="0" smtClean="0">
                <a:solidFill>
                  <a:srgbClr val="FF0000"/>
                </a:solidFill>
              </a:rPr>
              <a:t> a </a:t>
            </a:r>
            <a:r>
              <a:rPr lang="en-US" sz="1100" dirty="0" err="1" smtClean="0">
                <a:solidFill>
                  <a:srgbClr val="FF0000"/>
                </a:solidFill>
              </a:rPr>
              <a:t>secç</a:t>
            </a:r>
            <a:r>
              <a:rPr lang="pt-PT" sz="1100" dirty="0" err="1" smtClean="0">
                <a:solidFill>
                  <a:srgbClr val="FF0000"/>
                </a:solidFill>
              </a:rPr>
              <a:t>ão</a:t>
            </a:r>
            <a:r>
              <a:rPr lang="pt-PT" sz="1100" dirty="0" smtClean="0">
                <a:solidFill>
                  <a:srgbClr val="FF0000"/>
                </a:solidFill>
              </a:rPr>
              <a:t> </a:t>
            </a:r>
            <a:r>
              <a:rPr lang="pt-PT" sz="1100" dirty="0" err="1" smtClean="0">
                <a:solidFill>
                  <a:srgbClr val="FF0000"/>
                </a:solidFill>
              </a:rPr>
              <a:t>seleccionada</a:t>
            </a:r>
            <a:endParaRPr lang="en-US" sz="1100" dirty="0">
              <a:solidFill>
                <a:srgbClr val="FF0000"/>
              </a:solidFill>
            </a:endParaRPr>
          </a:p>
        </p:txBody>
      </p:sp>
      <p:cxnSp>
        <p:nvCxnSpPr>
          <p:cNvPr id="81" name="Straight Arrow Connector 80"/>
          <p:cNvCxnSpPr>
            <a:stCxn id="80" idx="1"/>
          </p:cNvCxnSpPr>
          <p:nvPr/>
        </p:nvCxnSpPr>
        <p:spPr>
          <a:xfrm flipH="1">
            <a:off x="7739247" y="2851058"/>
            <a:ext cx="693266" cy="6785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359530" y="530715"/>
            <a:ext cx="197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COMO FUNCIONA?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83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>
            <a:picLocks noChangeAspect="1"/>
          </p:cNvPicPr>
          <p:nvPr/>
        </p:nvPicPr>
        <p:blipFill rotWithShape="1">
          <a:blip r:embed="rId2"/>
          <a:srcRect l="-1" t="1" r="42948" b="16988"/>
          <a:stretch/>
        </p:blipFill>
        <p:spPr>
          <a:xfrm>
            <a:off x="3290845" y="2501775"/>
            <a:ext cx="1615452" cy="18932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93947" y="590834"/>
            <a:ext cx="5688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 o </a:t>
            </a:r>
            <a:r>
              <a:rPr lang="en-US" dirty="0" err="1" smtClean="0"/>
              <a:t>artigo</a:t>
            </a:r>
            <a:r>
              <a:rPr lang="en-US" dirty="0" smtClean="0"/>
              <a:t> </a:t>
            </a:r>
            <a:r>
              <a:rPr lang="en-US" dirty="0" err="1" smtClean="0"/>
              <a:t>convertido</a:t>
            </a:r>
            <a:r>
              <a:rPr lang="en-US" dirty="0" smtClean="0"/>
              <a:t> e com as </a:t>
            </a:r>
            <a:r>
              <a:rPr lang="en-US" dirty="0" err="1" smtClean="0"/>
              <a:t>secç</a:t>
            </a:r>
            <a:r>
              <a:rPr lang="pt-PT" dirty="0" err="1" smtClean="0"/>
              <a:t>ões</a:t>
            </a:r>
            <a:r>
              <a:rPr lang="pt-PT" dirty="0" smtClean="0"/>
              <a:t> georreferenciadas, o artigo pode ser publicado e acedido através da plataforma móvel ou num browser usual.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25125" y="5806835"/>
            <a:ext cx="44524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 smtClean="0"/>
              <a:t>O utilizador procura por histórias referenciadas nas redondezas ou num local que ele tenha definido</a:t>
            </a:r>
            <a:r>
              <a:rPr lang="pt-PT" sz="1600" dirty="0" smtClean="0"/>
              <a:t>. O 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6602025" y="5367746"/>
            <a:ext cx="44524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O </a:t>
            </a:r>
            <a:r>
              <a:rPr lang="en-US" sz="1600" dirty="0" err="1" smtClean="0"/>
              <a:t>utilizador</a:t>
            </a:r>
            <a:r>
              <a:rPr lang="en-US" sz="1600" dirty="0" smtClean="0"/>
              <a:t> </a:t>
            </a:r>
            <a:r>
              <a:rPr lang="en-US" sz="1600" dirty="0" err="1" smtClean="0"/>
              <a:t>pode</a:t>
            </a:r>
            <a:r>
              <a:rPr lang="en-US" sz="1600" dirty="0" smtClean="0"/>
              <a:t> </a:t>
            </a:r>
            <a:r>
              <a:rPr lang="en-US" sz="1600" dirty="0" err="1" smtClean="0"/>
              <a:t>ler</a:t>
            </a:r>
            <a:r>
              <a:rPr lang="en-US" sz="1600" dirty="0" smtClean="0"/>
              <a:t> o </a:t>
            </a:r>
            <a:r>
              <a:rPr lang="en-US" sz="1600" dirty="0" err="1" smtClean="0"/>
              <a:t>artigo</a:t>
            </a:r>
            <a:r>
              <a:rPr lang="en-US" sz="1600" dirty="0" smtClean="0"/>
              <a:t>, </a:t>
            </a:r>
            <a:r>
              <a:rPr lang="en-US" sz="1600" dirty="0" err="1" smtClean="0"/>
              <a:t>guardar</a:t>
            </a:r>
            <a:r>
              <a:rPr lang="en-US" sz="1600" dirty="0" smtClean="0"/>
              <a:t>, </a:t>
            </a:r>
            <a:r>
              <a:rPr lang="en-US" sz="1600" dirty="0" err="1" smtClean="0"/>
              <a:t>recomendar</a:t>
            </a:r>
            <a:r>
              <a:rPr lang="en-US" sz="1600" dirty="0" smtClean="0"/>
              <a:t> e </a:t>
            </a:r>
            <a:r>
              <a:rPr lang="en-US" sz="1600" dirty="0" err="1" smtClean="0"/>
              <a:t>partilhar</a:t>
            </a:r>
            <a:r>
              <a:rPr lang="en-US" sz="1600" dirty="0" smtClean="0"/>
              <a:t> com amigos e </a:t>
            </a:r>
            <a:r>
              <a:rPr lang="en-US" sz="1600" dirty="0" err="1" smtClean="0"/>
              <a:t>descarregar</a:t>
            </a:r>
            <a:r>
              <a:rPr lang="en-US" sz="1600" dirty="0" smtClean="0"/>
              <a:t> o </a:t>
            </a:r>
            <a:r>
              <a:rPr lang="en-US" sz="1600" dirty="0" err="1" smtClean="0"/>
              <a:t>artigo</a:t>
            </a:r>
            <a:r>
              <a:rPr lang="en-US" sz="1600" dirty="0" smtClean="0"/>
              <a:t> para </a:t>
            </a:r>
            <a:r>
              <a:rPr lang="en-US" sz="1600" dirty="0" err="1" smtClean="0"/>
              <a:t>leitura</a:t>
            </a:r>
            <a:r>
              <a:rPr lang="en-US" sz="1600" dirty="0" smtClean="0"/>
              <a:t> offline, para </a:t>
            </a:r>
            <a:r>
              <a:rPr lang="en-US" sz="1600" dirty="0" err="1" smtClean="0"/>
              <a:t>quando</a:t>
            </a:r>
            <a:r>
              <a:rPr lang="en-US" sz="1600" dirty="0" smtClean="0"/>
              <a:t> </a:t>
            </a:r>
            <a:r>
              <a:rPr lang="en-US" sz="1600" dirty="0" err="1" smtClean="0"/>
              <a:t>estiver</a:t>
            </a:r>
            <a:r>
              <a:rPr lang="en-US" sz="1600" dirty="0" smtClean="0"/>
              <a:t> </a:t>
            </a:r>
            <a:r>
              <a:rPr lang="en-US" sz="1600" dirty="0" err="1" smtClean="0"/>
              <a:t>em</a:t>
            </a:r>
            <a:r>
              <a:rPr lang="en-US" sz="1600" dirty="0" smtClean="0"/>
              <a:t> </a:t>
            </a:r>
            <a:r>
              <a:rPr lang="en-US" sz="1600" dirty="0" err="1" smtClean="0"/>
              <a:t>viagem</a:t>
            </a:r>
            <a:r>
              <a:rPr lang="en-US" sz="1600" dirty="0"/>
              <a:t> </a:t>
            </a:r>
            <a:r>
              <a:rPr lang="en-US" sz="1600" dirty="0" err="1" smtClean="0"/>
              <a:t>sem</a:t>
            </a:r>
            <a:r>
              <a:rPr lang="en-US" sz="1600" dirty="0" smtClean="0"/>
              <a:t> </a:t>
            </a:r>
            <a:r>
              <a:rPr lang="en-US" sz="1600" dirty="0" err="1" smtClean="0"/>
              <a:t>acesso</a:t>
            </a:r>
            <a:r>
              <a:rPr lang="en-US" sz="1600" dirty="0" smtClean="0"/>
              <a:t> </a:t>
            </a:r>
            <a:r>
              <a:rPr lang="pt-PT" sz="1600" dirty="0" smtClean="0"/>
              <a:t>à internet.</a:t>
            </a:r>
            <a:endParaRPr lang="en-US" sz="16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1033438" y="2813359"/>
            <a:ext cx="1612091" cy="2072137"/>
            <a:chOff x="539102" y="484207"/>
            <a:chExt cx="1771415" cy="2072137"/>
          </a:xfrm>
        </p:grpSpPr>
        <p:grpSp>
          <p:nvGrpSpPr>
            <p:cNvPr id="27" name="Group 26"/>
            <p:cNvGrpSpPr/>
            <p:nvPr/>
          </p:nvGrpSpPr>
          <p:grpSpPr>
            <a:xfrm>
              <a:off x="539102" y="484207"/>
              <a:ext cx="1771415" cy="2072137"/>
              <a:chOff x="539102" y="671650"/>
              <a:chExt cx="1771415" cy="2072137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539102" y="671650"/>
                <a:ext cx="1771415" cy="2072137"/>
                <a:chOff x="539102" y="671650"/>
                <a:chExt cx="1771415" cy="2072137"/>
              </a:xfrm>
            </p:grpSpPr>
            <p:sp>
              <p:nvSpPr>
                <p:cNvPr id="33" name="Rectangle 32"/>
                <p:cNvSpPr/>
                <p:nvPr/>
              </p:nvSpPr>
              <p:spPr>
                <a:xfrm>
                  <a:off x="539102" y="671650"/>
                  <a:ext cx="1748790" cy="207213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539102" y="1670436"/>
                  <a:ext cx="1748790" cy="87941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PHOTO</a:t>
                  </a:r>
                </a:p>
              </p:txBody>
            </p:sp>
            <p:sp>
              <p:nvSpPr>
                <p:cNvPr id="35" name="Oval 34"/>
                <p:cNvSpPr/>
                <p:nvPr/>
              </p:nvSpPr>
              <p:spPr>
                <a:xfrm>
                  <a:off x="599863" y="715600"/>
                  <a:ext cx="132230" cy="13223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788236" y="715600"/>
                  <a:ext cx="720000" cy="576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623222" y="1200386"/>
                  <a:ext cx="1587892" cy="11749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623737" y="1402634"/>
                  <a:ext cx="1436396" cy="11749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1967153" y="1185900"/>
                  <a:ext cx="34336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>
                          <a:lumMod val="65000"/>
                        </a:schemeClr>
                      </a:solidFill>
                    </a:rPr>
                    <a:t>…</a:t>
                  </a:r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613112" y="998137"/>
                  <a:ext cx="1587892" cy="11749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1" name="5-Point Star 30"/>
              <p:cNvSpPr/>
              <p:nvPr/>
            </p:nvSpPr>
            <p:spPr>
              <a:xfrm>
                <a:off x="2081000" y="2578843"/>
                <a:ext cx="115670" cy="123903"/>
              </a:xfrm>
              <a:prstGeom prst="star5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5-Point Star 31"/>
              <p:cNvSpPr/>
              <p:nvPr/>
            </p:nvSpPr>
            <p:spPr>
              <a:xfrm>
                <a:off x="1874108" y="2578843"/>
                <a:ext cx="115670" cy="123903"/>
              </a:xfrm>
              <a:prstGeom prst="star5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Rectangle 27"/>
            <p:cNvSpPr/>
            <p:nvPr/>
          </p:nvSpPr>
          <p:spPr>
            <a:xfrm>
              <a:off x="847818" y="608684"/>
              <a:ext cx="720000" cy="57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823" y="608684"/>
              <a:ext cx="55854" cy="576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2" name="Group 41"/>
          <p:cNvGrpSpPr/>
          <p:nvPr/>
        </p:nvGrpSpPr>
        <p:grpSpPr>
          <a:xfrm>
            <a:off x="1033246" y="2195506"/>
            <a:ext cx="1590271" cy="281986"/>
            <a:chOff x="9055366" y="621453"/>
            <a:chExt cx="1747439" cy="281986"/>
          </a:xfrm>
        </p:grpSpPr>
        <p:sp>
          <p:nvSpPr>
            <p:cNvPr id="43" name="Rectangle 42"/>
            <p:cNvSpPr/>
            <p:nvPr/>
          </p:nvSpPr>
          <p:spPr>
            <a:xfrm>
              <a:off x="9055366" y="621453"/>
              <a:ext cx="1747439" cy="2819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0641060" y="658306"/>
              <a:ext cx="56874" cy="210424"/>
              <a:chOff x="10641060" y="658306"/>
              <a:chExt cx="56874" cy="210424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10641060" y="658306"/>
                <a:ext cx="56874" cy="56874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10641060" y="735081"/>
                <a:ext cx="56874" cy="56874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0641060" y="811856"/>
                <a:ext cx="56874" cy="56874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9292" y="674007"/>
              <a:ext cx="165768" cy="165768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9259927" y="660247"/>
              <a:ext cx="86169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Al Bayan Plain" charset="-78"/>
                  <a:ea typeface="Al Bayan Plain" charset="-78"/>
                  <a:cs typeface="Al Bayan Plain" charset="-78"/>
                </a:rPr>
                <a:t>Lost in Reality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107533" y="2540425"/>
            <a:ext cx="1427227" cy="184666"/>
            <a:chOff x="613197" y="863935"/>
            <a:chExt cx="1568281" cy="184666"/>
          </a:xfrm>
        </p:grpSpPr>
        <p:sp>
          <p:nvSpPr>
            <p:cNvPr id="63" name="TextBox 62"/>
            <p:cNvSpPr txBox="1"/>
            <p:nvPr/>
          </p:nvSpPr>
          <p:spPr>
            <a:xfrm>
              <a:off x="898866" y="863935"/>
              <a:ext cx="100810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i="1" dirty="0"/>
                <a:t>Around you: </a:t>
              </a:r>
              <a:r>
                <a:rPr lang="en-US" sz="600" i="1"/>
                <a:t>2 steps away</a:t>
              </a:r>
              <a:endParaRPr lang="en-US" sz="600" i="1" dirty="0"/>
            </a:p>
          </p:txBody>
        </p:sp>
        <p:cxnSp>
          <p:nvCxnSpPr>
            <p:cNvPr id="64" name="Straight Connector 63"/>
            <p:cNvCxnSpPr/>
            <p:nvPr/>
          </p:nvCxnSpPr>
          <p:spPr>
            <a:xfrm flipH="1">
              <a:off x="1822561" y="954741"/>
              <a:ext cx="358917" cy="15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613197" y="959062"/>
              <a:ext cx="358917" cy="15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3301478" y="4365780"/>
            <a:ext cx="1544749" cy="233348"/>
            <a:chOff x="9054015" y="2850356"/>
            <a:chExt cx="1748790" cy="281986"/>
          </a:xfrm>
        </p:grpSpPr>
        <p:grpSp>
          <p:nvGrpSpPr>
            <p:cNvPr id="94" name="Group 93"/>
            <p:cNvGrpSpPr/>
            <p:nvPr/>
          </p:nvGrpSpPr>
          <p:grpSpPr>
            <a:xfrm>
              <a:off x="9054015" y="2850356"/>
              <a:ext cx="1748790" cy="281986"/>
              <a:chOff x="9042873" y="2844676"/>
              <a:chExt cx="1547196" cy="281986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9042873" y="2844676"/>
                <a:ext cx="515732" cy="28198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9558605" y="2844676"/>
                <a:ext cx="515732" cy="28198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0074337" y="2844676"/>
                <a:ext cx="515732" cy="28198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5" name="Pie 94"/>
            <p:cNvSpPr/>
            <p:nvPr/>
          </p:nvSpPr>
          <p:spPr>
            <a:xfrm>
              <a:off x="9275060" y="2919348"/>
              <a:ext cx="135877" cy="135877"/>
            </a:xfrm>
            <a:prstGeom prst="pi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6" name="Cross 95"/>
            <p:cNvSpPr/>
            <p:nvPr/>
          </p:nvSpPr>
          <p:spPr>
            <a:xfrm>
              <a:off x="9842579" y="2919348"/>
              <a:ext cx="141988" cy="141988"/>
            </a:xfrm>
            <a:prstGeom prst="plus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Sun 96"/>
            <p:cNvSpPr/>
            <p:nvPr/>
          </p:nvSpPr>
          <p:spPr>
            <a:xfrm>
              <a:off x="10427571" y="2919348"/>
              <a:ext cx="153346" cy="153346"/>
            </a:xfrm>
            <a:prstGeom prst="su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3295284" y="2201149"/>
            <a:ext cx="1590271" cy="281986"/>
            <a:chOff x="9055366" y="621453"/>
            <a:chExt cx="1747439" cy="281986"/>
          </a:xfrm>
        </p:grpSpPr>
        <p:sp>
          <p:nvSpPr>
            <p:cNvPr id="103" name="Rectangle 102"/>
            <p:cNvSpPr/>
            <p:nvPr/>
          </p:nvSpPr>
          <p:spPr>
            <a:xfrm>
              <a:off x="9055366" y="621453"/>
              <a:ext cx="1747439" cy="2819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10641060" y="658306"/>
              <a:ext cx="56874" cy="210424"/>
              <a:chOff x="10641060" y="658306"/>
              <a:chExt cx="56874" cy="210424"/>
            </a:xfrm>
          </p:grpSpPr>
          <p:sp>
            <p:nvSpPr>
              <p:cNvPr id="107" name="Rectangle 106"/>
              <p:cNvSpPr/>
              <p:nvPr/>
            </p:nvSpPr>
            <p:spPr>
              <a:xfrm>
                <a:off x="10641060" y="658306"/>
                <a:ext cx="56874" cy="56874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10641060" y="735081"/>
                <a:ext cx="56874" cy="56874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10641060" y="811856"/>
                <a:ext cx="56874" cy="56874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9292" y="674007"/>
              <a:ext cx="165768" cy="165768"/>
            </a:xfrm>
            <a:prstGeom prst="rect">
              <a:avLst/>
            </a:prstGeom>
          </p:spPr>
        </p:pic>
        <p:sp>
          <p:nvSpPr>
            <p:cNvPr id="106" name="TextBox 105"/>
            <p:cNvSpPr txBox="1"/>
            <p:nvPr/>
          </p:nvSpPr>
          <p:spPr>
            <a:xfrm>
              <a:off x="9259927" y="660247"/>
              <a:ext cx="86169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Al Bayan Plain" charset="-78"/>
                  <a:ea typeface="Al Bayan Plain" charset="-78"/>
                  <a:cs typeface="Al Bayan Plain" charset="-78"/>
                </a:rPr>
                <a:t>Lost in Reality</a:t>
              </a:r>
            </a:p>
          </p:txBody>
        </p:sp>
      </p:grpSp>
      <p:pic>
        <p:nvPicPr>
          <p:cNvPr id="111" name="Picture 1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4413" y="3253044"/>
            <a:ext cx="123758" cy="189954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2644" y="3409786"/>
            <a:ext cx="123758" cy="189954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4523" y="3044869"/>
            <a:ext cx="123758" cy="189954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6515" y="3243824"/>
            <a:ext cx="123758" cy="189954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6813" y="3405444"/>
            <a:ext cx="123758" cy="189954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975" y="3194384"/>
            <a:ext cx="123758" cy="189954"/>
          </a:xfrm>
          <a:prstGeom prst="rect">
            <a:avLst/>
          </a:prstGeom>
        </p:spPr>
      </p:pic>
      <p:sp>
        <p:nvSpPr>
          <p:cNvPr id="117" name="Freeform 116"/>
          <p:cNvSpPr/>
          <p:nvPr/>
        </p:nvSpPr>
        <p:spPr>
          <a:xfrm>
            <a:off x="3591197" y="2899827"/>
            <a:ext cx="1076098" cy="877947"/>
          </a:xfrm>
          <a:custGeom>
            <a:avLst/>
            <a:gdLst>
              <a:gd name="connsiteX0" fmla="*/ 98961 w 1251779"/>
              <a:gd name="connsiteY0" fmla="*/ 0 h 1021278"/>
              <a:gd name="connsiteX1" fmla="*/ 91044 w 1251779"/>
              <a:gd name="connsiteY1" fmla="*/ 43543 h 1021278"/>
              <a:gd name="connsiteX2" fmla="*/ 75210 w 1251779"/>
              <a:gd name="connsiteY2" fmla="*/ 87085 h 1021278"/>
              <a:gd name="connsiteX3" fmla="*/ 59376 w 1251779"/>
              <a:gd name="connsiteY3" fmla="*/ 122711 h 1021278"/>
              <a:gd name="connsiteX4" fmla="*/ 55418 w 1251779"/>
              <a:gd name="connsiteY4" fmla="*/ 138545 h 1021278"/>
              <a:gd name="connsiteX5" fmla="*/ 51459 w 1251779"/>
              <a:gd name="connsiteY5" fmla="*/ 158337 h 1021278"/>
              <a:gd name="connsiteX6" fmla="*/ 43542 w 1251779"/>
              <a:gd name="connsiteY6" fmla="*/ 178130 h 1021278"/>
              <a:gd name="connsiteX7" fmla="*/ 31667 w 1251779"/>
              <a:gd name="connsiteY7" fmla="*/ 209797 h 1021278"/>
              <a:gd name="connsiteX8" fmla="*/ 27709 w 1251779"/>
              <a:gd name="connsiteY8" fmla="*/ 229589 h 1021278"/>
              <a:gd name="connsiteX9" fmla="*/ 19792 w 1251779"/>
              <a:gd name="connsiteY9" fmla="*/ 253340 h 1021278"/>
              <a:gd name="connsiteX10" fmla="*/ 7916 w 1251779"/>
              <a:gd name="connsiteY10" fmla="*/ 312717 h 1021278"/>
              <a:gd name="connsiteX11" fmla="*/ 0 w 1251779"/>
              <a:gd name="connsiteY11" fmla="*/ 372093 h 1021278"/>
              <a:gd name="connsiteX12" fmla="*/ 11875 w 1251779"/>
              <a:gd name="connsiteY12" fmla="*/ 558140 h 1021278"/>
              <a:gd name="connsiteX13" fmla="*/ 31667 w 1251779"/>
              <a:gd name="connsiteY13" fmla="*/ 601683 h 1021278"/>
              <a:gd name="connsiteX14" fmla="*/ 55418 w 1251779"/>
              <a:gd name="connsiteY14" fmla="*/ 645226 h 1021278"/>
              <a:gd name="connsiteX15" fmla="*/ 130628 w 1251779"/>
              <a:gd name="connsiteY15" fmla="*/ 744187 h 1021278"/>
              <a:gd name="connsiteX16" fmla="*/ 197922 w 1251779"/>
              <a:gd name="connsiteY16" fmla="*/ 807522 h 1021278"/>
              <a:gd name="connsiteX17" fmla="*/ 281049 w 1251779"/>
              <a:gd name="connsiteY17" fmla="*/ 870857 h 1021278"/>
              <a:gd name="connsiteX18" fmla="*/ 380010 w 1251779"/>
              <a:gd name="connsiteY18" fmla="*/ 934192 h 1021278"/>
              <a:gd name="connsiteX19" fmla="*/ 419594 w 1251779"/>
              <a:gd name="connsiteY19" fmla="*/ 961901 h 1021278"/>
              <a:gd name="connsiteX20" fmla="*/ 498763 w 1251779"/>
              <a:gd name="connsiteY20" fmla="*/ 997527 h 1021278"/>
              <a:gd name="connsiteX21" fmla="*/ 589807 w 1251779"/>
              <a:gd name="connsiteY21" fmla="*/ 1017319 h 1021278"/>
              <a:gd name="connsiteX22" fmla="*/ 633350 w 1251779"/>
              <a:gd name="connsiteY22" fmla="*/ 1021278 h 1021278"/>
              <a:gd name="connsiteX23" fmla="*/ 779813 w 1251779"/>
              <a:gd name="connsiteY23" fmla="*/ 1017319 h 1021278"/>
              <a:gd name="connsiteX24" fmla="*/ 851064 w 1251779"/>
              <a:gd name="connsiteY24" fmla="*/ 989610 h 1021278"/>
              <a:gd name="connsiteX25" fmla="*/ 977735 w 1251779"/>
              <a:gd name="connsiteY25" fmla="*/ 906483 h 1021278"/>
              <a:gd name="connsiteX26" fmla="*/ 1076696 w 1251779"/>
              <a:gd name="connsiteY26" fmla="*/ 839189 h 1021278"/>
              <a:gd name="connsiteX27" fmla="*/ 1100446 w 1251779"/>
              <a:gd name="connsiteY27" fmla="*/ 819397 h 1021278"/>
              <a:gd name="connsiteX28" fmla="*/ 1132114 w 1251779"/>
              <a:gd name="connsiteY28" fmla="*/ 783771 h 1021278"/>
              <a:gd name="connsiteX29" fmla="*/ 1191490 w 1251779"/>
              <a:gd name="connsiteY29" fmla="*/ 700644 h 1021278"/>
              <a:gd name="connsiteX30" fmla="*/ 1227116 w 1251779"/>
              <a:gd name="connsiteY30" fmla="*/ 629392 h 1021278"/>
              <a:gd name="connsiteX31" fmla="*/ 1250867 w 1251779"/>
              <a:gd name="connsiteY31" fmla="*/ 526472 h 1021278"/>
              <a:gd name="connsiteX32" fmla="*/ 1246909 w 1251779"/>
              <a:gd name="connsiteY32" fmla="*/ 403761 h 1021278"/>
              <a:gd name="connsiteX33" fmla="*/ 1187532 w 1251779"/>
              <a:gd name="connsiteY33" fmla="*/ 324592 h 1021278"/>
              <a:gd name="connsiteX34" fmla="*/ 1140031 w 1251779"/>
              <a:gd name="connsiteY34" fmla="*/ 285007 h 1021278"/>
              <a:gd name="connsiteX35" fmla="*/ 1112322 w 1251779"/>
              <a:gd name="connsiteY35" fmla="*/ 261257 h 1021278"/>
              <a:gd name="connsiteX36" fmla="*/ 1092529 w 1251779"/>
              <a:gd name="connsiteY36" fmla="*/ 253340 h 1021278"/>
              <a:gd name="connsiteX37" fmla="*/ 1045028 w 1251779"/>
              <a:gd name="connsiteY37" fmla="*/ 233548 h 1021278"/>
              <a:gd name="connsiteX38" fmla="*/ 993568 w 1251779"/>
              <a:gd name="connsiteY38" fmla="*/ 213756 h 1021278"/>
              <a:gd name="connsiteX39" fmla="*/ 946067 w 1251779"/>
              <a:gd name="connsiteY39" fmla="*/ 197922 h 1021278"/>
              <a:gd name="connsiteX40" fmla="*/ 827314 w 1251779"/>
              <a:gd name="connsiteY40" fmla="*/ 146462 h 1021278"/>
              <a:gd name="connsiteX41" fmla="*/ 760020 w 1251779"/>
              <a:gd name="connsiteY41" fmla="*/ 122711 h 1021278"/>
              <a:gd name="connsiteX42" fmla="*/ 728353 w 1251779"/>
              <a:gd name="connsiteY42" fmla="*/ 118753 h 1021278"/>
              <a:gd name="connsiteX43" fmla="*/ 692727 w 1251779"/>
              <a:gd name="connsiteY43" fmla="*/ 110836 h 1021278"/>
              <a:gd name="connsiteX44" fmla="*/ 653142 w 1251779"/>
              <a:gd name="connsiteY44" fmla="*/ 102919 h 1021278"/>
              <a:gd name="connsiteX45" fmla="*/ 621475 w 1251779"/>
              <a:gd name="connsiteY45" fmla="*/ 91044 h 1021278"/>
              <a:gd name="connsiteX46" fmla="*/ 585849 w 1251779"/>
              <a:gd name="connsiteY46" fmla="*/ 87085 h 1021278"/>
              <a:gd name="connsiteX47" fmla="*/ 550223 w 1251779"/>
              <a:gd name="connsiteY47" fmla="*/ 79168 h 1021278"/>
              <a:gd name="connsiteX48" fmla="*/ 522514 w 1251779"/>
              <a:gd name="connsiteY48" fmla="*/ 75210 h 1021278"/>
              <a:gd name="connsiteX49" fmla="*/ 277090 w 1251779"/>
              <a:gd name="connsiteY49" fmla="*/ 79168 h 1021278"/>
              <a:gd name="connsiteX50" fmla="*/ 257298 w 1251779"/>
              <a:gd name="connsiteY50" fmla="*/ 83127 h 1021278"/>
              <a:gd name="connsiteX51" fmla="*/ 142503 w 1251779"/>
              <a:gd name="connsiteY51" fmla="*/ 95002 h 1021278"/>
              <a:gd name="connsiteX52" fmla="*/ 130628 w 1251779"/>
              <a:gd name="connsiteY52" fmla="*/ 98961 h 1021278"/>
              <a:gd name="connsiteX53" fmla="*/ 98961 w 1251779"/>
              <a:gd name="connsiteY53" fmla="*/ 106878 h 1021278"/>
              <a:gd name="connsiteX54" fmla="*/ 87085 w 1251779"/>
              <a:gd name="connsiteY54" fmla="*/ 114794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251779" h="1021278">
                <a:moveTo>
                  <a:pt x="98961" y="0"/>
                </a:moveTo>
                <a:cubicBezTo>
                  <a:pt x="96174" y="19506"/>
                  <a:pt x="96133" y="26581"/>
                  <a:pt x="91044" y="43543"/>
                </a:cubicBezTo>
                <a:cubicBezTo>
                  <a:pt x="81146" y="76538"/>
                  <a:pt x="86000" y="57413"/>
                  <a:pt x="75210" y="87085"/>
                </a:cubicBezTo>
                <a:cubicBezTo>
                  <a:pt x="63904" y="118176"/>
                  <a:pt x="72997" y="102281"/>
                  <a:pt x="59376" y="122711"/>
                </a:cubicBezTo>
                <a:cubicBezTo>
                  <a:pt x="58057" y="127989"/>
                  <a:pt x="56598" y="133234"/>
                  <a:pt x="55418" y="138545"/>
                </a:cubicBezTo>
                <a:cubicBezTo>
                  <a:pt x="53958" y="145113"/>
                  <a:pt x="53392" y="151893"/>
                  <a:pt x="51459" y="158337"/>
                </a:cubicBezTo>
                <a:cubicBezTo>
                  <a:pt x="49417" y="165143"/>
                  <a:pt x="45789" y="171389"/>
                  <a:pt x="43542" y="178130"/>
                </a:cubicBezTo>
                <a:cubicBezTo>
                  <a:pt x="32763" y="210467"/>
                  <a:pt x="47863" y="177405"/>
                  <a:pt x="31667" y="209797"/>
                </a:cubicBezTo>
                <a:cubicBezTo>
                  <a:pt x="30348" y="216394"/>
                  <a:pt x="29479" y="223098"/>
                  <a:pt x="27709" y="229589"/>
                </a:cubicBezTo>
                <a:cubicBezTo>
                  <a:pt x="25513" y="237640"/>
                  <a:pt x="21725" y="245222"/>
                  <a:pt x="19792" y="253340"/>
                </a:cubicBezTo>
                <a:cubicBezTo>
                  <a:pt x="15117" y="272975"/>
                  <a:pt x="10770" y="292735"/>
                  <a:pt x="7916" y="312717"/>
                </a:cubicBezTo>
                <a:cubicBezTo>
                  <a:pt x="2454" y="350957"/>
                  <a:pt x="5115" y="331168"/>
                  <a:pt x="0" y="372093"/>
                </a:cubicBezTo>
                <a:cubicBezTo>
                  <a:pt x="3958" y="434109"/>
                  <a:pt x="3384" y="496581"/>
                  <a:pt x="11875" y="558140"/>
                </a:cubicBezTo>
                <a:cubicBezTo>
                  <a:pt x="14053" y="573934"/>
                  <a:pt x="24537" y="587423"/>
                  <a:pt x="31667" y="601683"/>
                </a:cubicBezTo>
                <a:cubicBezTo>
                  <a:pt x="39061" y="616471"/>
                  <a:pt x="46716" y="631168"/>
                  <a:pt x="55418" y="645226"/>
                </a:cubicBezTo>
                <a:cubicBezTo>
                  <a:pt x="72843" y="673374"/>
                  <a:pt x="112123" y="722907"/>
                  <a:pt x="130628" y="744187"/>
                </a:cubicBezTo>
                <a:cubicBezTo>
                  <a:pt x="143976" y="759537"/>
                  <a:pt x="182596" y="795261"/>
                  <a:pt x="197922" y="807522"/>
                </a:cubicBezTo>
                <a:cubicBezTo>
                  <a:pt x="225124" y="829283"/>
                  <a:pt x="251708" y="852079"/>
                  <a:pt x="281049" y="870857"/>
                </a:cubicBezTo>
                <a:cubicBezTo>
                  <a:pt x="314036" y="891969"/>
                  <a:pt x="347925" y="911733"/>
                  <a:pt x="380010" y="934192"/>
                </a:cubicBezTo>
                <a:cubicBezTo>
                  <a:pt x="393205" y="943428"/>
                  <a:pt x="405783" y="953614"/>
                  <a:pt x="419594" y="961901"/>
                </a:cubicBezTo>
                <a:cubicBezTo>
                  <a:pt x="436303" y="971926"/>
                  <a:pt x="479763" y="991744"/>
                  <a:pt x="498763" y="997527"/>
                </a:cubicBezTo>
                <a:cubicBezTo>
                  <a:pt x="507594" y="1000215"/>
                  <a:pt x="575567" y="1015285"/>
                  <a:pt x="589807" y="1017319"/>
                </a:cubicBezTo>
                <a:cubicBezTo>
                  <a:pt x="604235" y="1019380"/>
                  <a:pt x="618836" y="1019958"/>
                  <a:pt x="633350" y="1021278"/>
                </a:cubicBezTo>
                <a:cubicBezTo>
                  <a:pt x="682171" y="1019958"/>
                  <a:pt x="731150" y="1021461"/>
                  <a:pt x="779813" y="1017319"/>
                </a:cubicBezTo>
                <a:cubicBezTo>
                  <a:pt x="801189" y="1015500"/>
                  <a:pt x="832359" y="1000085"/>
                  <a:pt x="851064" y="989610"/>
                </a:cubicBezTo>
                <a:cubicBezTo>
                  <a:pt x="995264" y="908858"/>
                  <a:pt x="844792" y="992506"/>
                  <a:pt x="977735" y="906483"/>
                </a:cubicBezTo>
                <a:cubicBezTo>
                  <a:pt x="1028438" y="873675"/>
                  <a:pt x="1037319" y="870129"/>
                  <a:pt x="1076696" y="839189"/>
                </a:cubicBezTo>
                <a:cubicBezTo>
                  <a:pt x="1084799" y="832822"/>
                  <a:pt x="1093159" y="826684"/>
                  <a:pt x="1100446" y="819397"/>
                </a:cubicBezTo>
                <a:cubicBezTo>
                  <a:pt x="1111681" y="808162"/>
                  <a:pt x="1121942" y="795977"/>
                  <a:pt x="1132114" y="783771"/>
                </a:cubicBezTo>
                <a:cubicBezTo>
                  <a:pt x="1150699" y="761469"/>
                  <a:pt x="1177796" y="724809"/>
                  <a:pt x="1191490" y="700644"/>
                </a:cubicBezTo>
                <a:cubicBezTo>
                  <a:pt x="1204581" y="677541"/>
                  <a:pt x="1216847" y="653880"/>
                  <a:pt x="1227116" y="629392"/>
                </a:cubicBezTo>
                <a:cubicBezTo>
                  <a:pt x="1243651" y="589962"/>
                  <a:pt x="1244479" y="567996"/>
                  <a:pt x="1250867" y="526472"/>
                </a:cubicBezTo>
                <a:cubicBezTo>
                  <a:pt x="1249548" y="485568"/>
                  <a:pt x="1255787" y="443711"/>
                  <a:pt x="1246909" y="403761"/>
                </a:cubicBezTo>
                <a:cubicBezTo>
                  <a:pt x="1239059" y="368434"/>
                  <a:pt x="1209563" y="348826"/>
                  <a:pt x="1187532" y="324592"/>
                </a:cubicBezTo>
                <a:cubicBezTo>
                  <a:pt x="1146478" y="279433"/>
                  <a:pt x="1204563" y="332331"/>
                  <a:pt x="1140031" y="285007"/>
                </a:cubicBezTo>
                <a:cubicBezTo>
                  <a:pt x="1130221" y="277813"/>
                  <a:pt x="1122444" y="268005"/>
                  <a:pt x="1112322" y="261257"/>
                </a:cubicBezTo>
                <a:cubicBezTo>
                  <a:pt x="1106409" y="257315"/>
                  <a:pt x="1098998" y="256280"/>
                  <a:pt x="1092529" y="253340"/>
                </a:cubicBezTo>
                <a:cubicBezTo>
                  <a:pt x="1030948" y="225349"/>
                  <a:pt x="1105807" y="255940"/>
                  <a:pt x="1045028" y="233548"/>
                </a:cubicBezTo>
                <a:cubicBezTo>
                  <a:pt x="1027783" y="227195"/>
                  <a:pt x="1011003" y="219568"/>
                  <a:pt x="993568" y="213756"/>
                </a:cubicBezTo>
                <a:cubicBezTo>
                  <a:pt x="977734" y="208478"/>
                  <a:pt x="961287" y="204771"/>
                  <a:pt x="946067" y="197922"/>
                </a:cubicBezTo>
                <a:cubicBezTo>
                  <a:pt x="878568" y="167547"/>
                  <a:pt x="881672" y="167601"/>
                  <a:pt x="827314" y="146462"/>
                </a:cubicBezTo>
                <a:cubicBezTo>
                  <a:pt x="814486" y="141473"/>
                  <a:pt x="772408" y="125626"/>
                  <a:pt x="760020" y="122711"/>
                </a:cubicBezTo>
                <a:cubicBezTo>
                  <a:pt x="749665" y="120274"/>
                  <a:pt x="738829" y="120602"/>
                  <a:pt x="728353" y="118753"/>
                </a:cubicBezTo>
                <a:cubicBezTo>
                  <a:pt x="716373" y="116639"/>
                  <a:pt x="704631" y="113342"/>
                  <a:pt x="692727" y="110836"/>
                </a:cubicBezTo>
                <a:cubicBezTo>
                  <a:pt x="679559" y="108064"/>
                  <a:pt x="666107" y="106520"/>
                  <a:pt x="653142" y="102919"/>
                </a:cubicBezTo>
                <a:cubicBezTo>
                  <a:pt x="642280" y="99902"/>
                  <a:pt x="632449" y="93626"/>
                  <a:pt x="621475" y="91044"/>
                </a:cubicBezTo>
                <a:cubicBezTo>
                  <a:pt x="609844" y="88307"/>
                  <a:pt x="597635" y="89049"/>
                  <a:pt x="585849" y="87085"/>
                </a:cubicBezTo>
                <a:cubicBezTo>
                  <a:pt x="573850" y="85085"/>
                  <a:pt x="562180" y="81410"/>
                  <a:pt x="550223" y="79168"/>
                </a:cubicBezTo>
                <a:cubicBezTo>
                  <a:pt x="541053" y="77449"/>
                  <a:pt x="531750" y="76529"/>
                  <a:pt x="522514" y="75210"/>
                </a:cubicBezTo>
                <a:lnTo>
                  <a:pt x="277090" y="79168"/>
                </a:lnTo>
                <a:cubicBezTo>
                  <a:pt x="270365" y="79369"/>
                  <a:pt x="263988" y="82410"/>
                  <a:pt x="257298" y="83127"/>
                </a:cubicBezTo>
                <a:cubicBezTo>
                  <a:pt x="124647" y="97340"/>
                  <a:pt x="205158" y="84561"/>
                  <a:pt x="142503" y="95002"/>
                </a:cubicBezTo>
                <a:cubicBezTo>
                  <a:pt x="138545" y="96322"/>
                  <a:pt x="134653" y="97863"/>
                  <a:pt x="130628" y="98961"/>
                </a:cubicBezTo>
                <a:cubicBezTo>
                  <a:pt x="120131" y="101824"/>
                  <a:pt x="109283" y="103438"/>
                  <a:pt x="98961" y="106878"/>
                </a:cubicBezTo>
                <a:cubicBezTo>
                  <a:pt x="85833" y="111253"/>
                  <a:pt x="87085" y="106663"/>
                  <a:pt x="87085" y="11479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" name="Group 117"/>
          <p:cNvGrpSpPr/>
          <p:nvPr/>
        </p:nvGrpSpPr>
        <p:grpSpPr>
          <a:xfrm>
            <a:off x="1029267" y="4366407"/>
            <a:ext cx="1544749" cy="233348"/>
            <a:chOff x="9054015" y="2850356"/>
            <a:chExt cx="1748790" cy="281986"/>
          </a:xfrm>
        </p:grpSpPr>
        <p:grpSp>
          <p:nvGrpSpPr>
            <p:cNvPr id="119" name="Group 118"/>
            <p:cNvGrpSpPr/>
            <p:nvPr/>
          </p:nvGrpSpPr>
          <p:grpSpPr>
            <a:xfrm>
              <a:off x="9054015" y="2850356"/>
              <a:ext cx="1748790" cy="281986"/>
              <a:chOff x="9042873" y="2844676"/>
              <a:chExt cx="1547196" cy="281986"/>
            </a:xfrm>
          </p:grpSpPr>
          <p:sp>
            <p:nvSpPr>
              <p:cNvPr id="123" name="Rectangle 122"/>
              <p:cNvSpPr/>
              <p:nvPr/>
            </p:nvSpPr>
            <p:spPr>
              <a:xfrm>
                <a:off x="9042873" y="2844676"/>
                <a:ext cx="515732" cy="28198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9558605" y="2844676"/>
                <a:ext cx="515732" cy="28198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10074337" y="2844676"/>
                <a:ext cx="515732" cy="28198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0" name="Pie 119"/>
            <p:cNvSpPr/>
            <p:nvPr/>
          </p:nvSpPr>
          <p:spPr>
            <a:xfrm>
              <a:off x="9275060" y="2919348"/>
              <a:ext cx="135877" cy="135877"/>
            </a:xfrm>
            <a:prstGeom prst="pi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1" name="Cross 120"/>
            <p:cNvSpPr/>
            <p:nvPr/>
          </p:nvSpPr>
          <p:spPr>
            <a:xfrm>
              <a:off x="9842579" y="2919348"/>
              <a:ext cx="141988" cy="141988"/>
            </a:xfrm>
            <a:prstGeom prst="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Sun 121"/>
            <p:cNvSpPr/>
            <p:nvPr/>
          </p:nvSpPr>
          <p:spPr>
            <a:xfrm>
              <a:off x="10427571" y="2919348"/>
              <a:ext cx="153346" cy="153346"/>
            </a:xfrm>
            <a:prstGeom prst="su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7765" y="1839654"/>
            <a:ext cx="1678532" cy="3345242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205" y="1839654"/>
            <a:ext cx="1678532" cy="3345242"/>
          </a:xfrm>
          <a:prstGeom prst="rect">
            <a:avLst/>
          </a:prstGeom>
        </p:spPr>
      </p:pic>
      <p:sp>
        <p:nvSpPr>
          <p:cNvPr id="128" name="TextBox 127"/>
          <p:cNvSpPr txBox="1"/>
          <p:nvPr/>
        </p:nvSpPr>
        <p:spPr>
          <a:xfrm>
            <a:off x="1003185" y="5312800"/>
            <a:ext cx="15969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err="1" smtClean="0"/>
              <a:t>Lista</a:t>
            </a:r>
            <a:r>
              <a:rPr lang="en-US" sz="1050" dirty="0" smtClean="0"/>
              <a:t> de </a:t>
            </a:r>
            <a:r>
              <a:rPr lang="en-US" sz="1050" dirty="0" err="1" smtClean="0"/>
              <a:t>artigos</a:t>
            </a:r>
            <a:r>
              <a:rPr lang="en-US" sz="1050" dirty="0" smtClean="0"/>
              <a:t> e </a:t>
            </a:r>
            <a:r>
              <a:rPr lang="en-US" sz="1050" dirty="0" err="1" smtClean="0"/>
              <a:t>hist</a:t>
            </a:r>
            <a:r>
              <a:rPr lang="pt-PT" sz="1050" dirty="0" err="1" smtClean="0"/>
              <a:t>órias</a:t>
            </a:r>
            <a:endParaRPr lang="en-US" sz="1050" dirty="0"/>
          </a:p>
        </p:txBody>
      </p:sp>
      <p:sp>
        <p:nvSpPr>
          <p:cNvPr id="129" name="TextBox 128"/>
          <p:cNvSpPr txBox="1"/>
          <p:nvPr/>
        </p:nvSpPr>
        <p:spPr>
          <a:xfrm>
            <a:off x="3151334" y="5312722"/>
            <a:ext cx="18163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 smtClean="0"/>
              <a:t>Selecç</a:t>
            </a:r>
            <a:r>
              <a:rPr lang="pt-PT" sz="1050" dirty="0" err="1" smtClean="0"/>
              <a:t>ão</a:t>
            </a:r>
            <a:r>
              <a:rPr lang="pt-PT" sz="1050" dirty="0" smtClean="0"/>
              <a:t> de histórias e artigos numa zona do m</a:t>
            </a:r>
            <a:r>
              <a:rPr lang="en-US" sz="1050" dirty="0" err="1" smtClean="0"/>
              <a:t>apa</a:t>
            </a:r>
            <a:endParaRPr lang="en-US" sz="1050" dirty="0"/>
          </a:p>
        </p:txBody>
      </p:sp>
      <p:pic>
        <p:nvPicPr>
          <p:cNvPr id="130" name="Picture 12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640"/>
          <a:stretch/>
        </p:blipFill>
        <p:spPr>
          <a:xfrm>
            <a:off x="7368746" y="2023760"/>
            <a:ext cx="1569033" cy="2461743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2655" y="1675400"/>
            <a:ext cx="1678532" cy="3345242"/>
          </a:xfrm>
          <a:prstGeom prst="rect">
            <a:avLst/>
          </a:prstGeom>
        </p:spPr>
      </p:pic>
      <p:sp>
        <p:nvSpPr>
          <p:cNvPr id="132" name="TextBox 131"/>
          <p:cNvSpPr txBox="1"/>
          <p:nvPr/>
        </p:nvSpPr>
        <p:spPr>
          <a:xfrm>
            <a:off x="9125636" y="2782426"/>
            <a:ext cx="22919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200" dirty="0" err="1" smtClean="0">
                <a:solidFill>
                  <a:srgbClr val="FF0000"/>
                </a:solidFill>
              </a:rPr>
              <a:t>Recomendar</a:t>
            </a:r>
            <a:endParaRPr lang="en-US" sz="1200" dirty="0" smtClean="0">
              <a:solidFill>
                <a:srgbClr val="FF0000"/>
              </a:solidFill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1200" dirty="0" err="1" smtClean="0">
                <a:solidFill>
                  <a:srgbClr val="FF0000"/>
                </a:solidFill>
              </a:rPr>
              <a:t>Partilhar</a:t>
            </a:r>
            <a:endParaRPr lang="en-US" sz="1200" dirty="0" smtClean="0">
              <a:solidFill>
                <a:srgbClr val="FF0000"/>
              </a:solidFill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1200" dirty="0" err="1" smtClean="0">
                <a:solidFill>
                  <a:srgbClr val="FF0000"/>
                </a:solidFill>
              </a:rPr>
              <a:t>Descarregar</a:t>
            </a:r>
            <a:r>
              <a:rPr lang="en-US" sz="1200" dirty="0" smtClean="0">
                <a:solidFill>
                  <a:srgbClr val="FF0000"/>
                </a:solidFill>
              </a:rPr>
              <a:t> para </a:t>
            </a:r>
            <a:r>
              <a:rPr lang="en-US" sz="1200" dirty="0" err="1" smtClean="0">
                <a:solidFill>
                  <a:srgbClr val="FF0000"/>
                </a:solidFill>
              </a:rPr>
              <a:t>leitura</a:t>
            </a:r>
            <a:r>
              <a:rPr lang="en-US" sz="1200" dirty="0" smtClean="0">
                <a:solidFill>
                  <a:srgbClr val="FF0000"/>
                </a:solidFill>
              </a:rPr>
              <a:t> </a:t>
            </a:r>
            <a:r>
              <a:rPr lang="en-US" sz="1200" dirty="0" smtClean="0">
                <a:solidFill>
                  <a:srgbClr val="FF0000"/>
                </a:solidFill>
              </a:rPr>
              <a:t>offline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err="1" smtClean="0">
                <a:solidFill>
                  <a:srgbClr val="FF0000"/>
                </a:solidFill>
              </a:rPr>
              <a:t>Obter</a:t>
            </a:r>
            <a:r>
              <a:rPr lang="en-US" sz="1200" dirty="0" smtClean="0">
                <a:solidFill>
                  <a:srgbClr val="FF0000"/>
                </a:solidFill>
              </a:rPr>
              <a:t> </a:t>
            </a:r>
            <a:r>
              <a:rPr lang="en-US" sz="1200" dirty="0" err="1" smtClean="0">
                <a:solidFill>
                  <a:srgbClr val="FF0000"/>
                </a:solidFill>
              </a:rPr>
              <a:t>deslocaç</a:t>
            </a:r>
            <a:r>
              <a:rPr lang="pt-PT" sz="1200" dirty="0" err="1" smtClean="0">
                <a:solidFill>
                  <a:srgbClr val="FF0000"/>
                </a:solidFill>
              </a:rPr>
              <a:t>ões</a:t>
            </a:r>
            <a:r>
              <a:rPr lang="pt-PT" sz="1200" dirty="0" smtClean="0">
                <a:solidFill>
                  <a:srgbClr val="FF0000"/>
                </a:solidFill>
              </a:rPr>
              <a:t> para o local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59530" y="530715"/>
            <a:ext cx="197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COMO FUNCIONA?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1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3974</TotalTime>
  <Words>582</Words>
  <Application>Microsoft Macintosh PowerPoint</Application>
  <PresentationFormat>Widescreen</PresentationFormat>
  <Paragraphs>40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Al Bayan Plain</vt:lpstr>
      <vt:lpstr>Calibri</vt:lpstr>
      <vt:lpstr>Calibri Light</vt:lpstr>
      <vt:lpstr>GungSeo</vt:lpstr>
      <vt:lpstr>Helvetica Neue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José Rodrigues</dc:creator>
  <cp:lastModifiedBy>José Rodrigues</cp:lastModifiedBy>
  <cp:revision>28</cp:revision>
  <cp:lastPrinted>2016-07-01T22:09:36Z</cp:lastPrinted>
  <dcterms:created xsi:type="dcterms:W3CDTF">2016-07-01T15:52:20Z</dcterms:created>
  <dcterms:modified xsi:type="dcterms:W3CDTF">2016-07-04T10:10:07Z</dcterms:modified>
</cp:coreProperties>
</file>